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A8DA7-0E0A-42BF-8632-336FB80E774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BD10C-22AD-44F2-8265-2D4BC46391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4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C394E9B-8C3F-4E7C-9A1D-7D0B738C75B6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58371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BC4CA0EF-6748-4AD9-BF79-A82301AD9223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http://unitproj.library.ucla.edu/col/bruinsuccess/03/05.cfm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rgbClr val="333333"/>
                </a:solidFill>
                <a:latin typeface="Arial Rounded MT Bold" pitchFamily="34" charset="0"/>
                <a:cs typeface="Times New Roman" pitchFamily="18" charset="0"/>
              </a:rPr>
              <a:t>http://www.dianahacker.com/pdfs/hacker-Daly-MLA.pdf</a:t>
            </a:r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9F715B-0394-40BB-81DC-8F142AEED6EF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1600C66D-4A57-4B75-92FF-4EE662ADDCF4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6" rIns="91430" bIns="45716"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D417114-F0CE-4468-901A-8CD9C782966E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60419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C953C986-B3C4-44E7-B33F-D5D5A7CDD6F0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9A3D845-8A9A-499F-91D4-0BDAB29C29DE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61443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DA119A77-0517-48F6-A10A-7CE9D9CF2DCE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55DBB8E-476B-464A-B328-B9E9E6241389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62467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67729913-9658-41EA-9F04-0BFC4D684B71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5280E21-FD38-49B8-B37B-AB77DD776F4B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63491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3C66E00C-32D6-4378-B922-B33DCCAE424B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C6B16F3-3AB7-4BF5-9EFB-CE10089899BE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64515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700BFE50-67B1-434D-AF2B-D0660B937248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BC49BB-0806-4B82-8838-A7B22AB5DAAC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65539" name="Rectangle 7"/>
          <p:cNvSpPr txBox="1">
            <a:spLocks noGrp="1" noChangeArrowheads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1863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22752ACD-34AC-44CD-97DB-04E8088EDDE7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024211B-1EB5-4AA7-A3CF-6E7BFD437980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2CD8C00-1547-4FEB-A16C-1587740DDDE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81000" y="1981200"/>
            <a:ext cx="8763000" cy="3200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Understanding How to Use Quotations in </a:t>
            </a:r>
            <a:br>
              <a:rPr lang="en-US" sz="4000" dirty="0" smtClean="0"/>
            </a:br>
            <a:r>
              <a:rPr lang="en-US" sz="4000" dirty="0" smtClean="0"/>
              <a:t>Your Research Paper</a:t>
            </a:r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8298502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6105525" cy="885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When do I use quotations?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371600"/>
            <a:ext cx="6858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Use quotations when:</a:t>
            </a:r>
          </a:p>
          <a:p>
            <a:pPr eaLnBrk="1" hangingPunct="1">
              <a:lnSpc>
                <a:spcPct val="80000"/>
              </a:lnSpc>
              <a:buClr>
                <a:srgbClr val="FFC000"/>
              </a:buClr>
              <a:buFont typeface="Wingdings 2" pitchFamily="18" charset="2"/>
              <a:buChar char="¢"/>
            </a:pPr>
            <a:r>
              <a:rPr lang="en-US" sz="2400" dirty="0" smtClean="0"/>
              <a:t>You want to add the power of an author’s words to support your argument.</a:t>
            </a:r>
          </a:p>
          <a:p>
            <a:pPr eaLnBrk="1" hangingPunct="1">
              <a:lnSpc>
                <a:spcPct val="80000"/>
              </a:lnSpc>
              <a:buClr>
                <a:srgbClr val="FFC000"/>
              </a:buClr>
              <a:buFont typeface="Wingdings 2" pitchFamily="18" charset="2"/>
              <a:buChar char="¢"/>
            </a:pPr>
            <a:r>
              <a:rPr lang="en-US" sz="2400" dirty="0" smtClean="0"/>
              <a:t>You want to disagree with an author’s argument.</a:t>
            </a:r>
          </a:p>
          <a:p>
            <a:pPr eaLnBrk="1" hangingPunct="1">
              <a:lnSpc>
                <a:spcPct val="80000"/>
              </a:lnSpc>
              <a:buClr>
                <a:srgbClr val="FFC000"/>
              </a:buClr>
              <a:buFont typeface="Wingdings 2" pitchFamily="18" charset="2"/>
              <a:buChar char="¢"/>
            </a:pPr>
            <a:r>
              <a:rPr lang="en-US" sz="2400" dirty="0" smtClean="0"/>
              <a:t>You would to highlight powerful phrases or passages.</a:t>
            </a:r>
          </a:p>
          <a:p>
            <a:pPr eaLnBrk="1" hangingPunct="1">
              <a:lnSpc>
                <a:spcPct val="80000"/>
              </a:lnSpc>
              <a:buClr>
                <a:srgbClr val="FFC000"/>
              </a:buClr>
              <a:buFont typeface="Wingdings 2" pitchFamily="18" charset="2"/>
              <a:buChar char="¢"/>
            </a:pPr>
            <a:r>
              <a:rPr lang="en-US" sz="2400" dirty="0" smtClean="0"/>
              <a:t>You are comparing and contrasting specific points of view.</a:t>
            </a:r>
          </a:p>
          <a:p>
            <a:pPr eaLnBrk="1" hangingPunct="1">
              <a:lnSpc>
                <a:spcPct val="80000"/>
              </a:lnSpc>
              <a:buClr>
                <a:srgbClr val="FFC000"/>
              </a:buClr>
              <a:buFont typeface="Wingdings 2" pitchFamily="18" charset="2"/>
              <a:buChar char="¢"/>
            </a:pPr>
            <a:r>
              <a:rPr lang="en-US" sz="2400" dirty="0" smtClean="0"/>
              <a:t>You want to note the important research that precedes your own.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52376236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What are the quotation options?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219200"/>
            <a:ext cx="8153400" cy="4114800"/>
          </a:xfrm>
        </p:spPr>
        <p:txBody>
          <a:bodyPr>
            <a:normAutofit/>
          </a:bodyPr>
          <a:lstStyle/>
          <a:p>
            <a:pPr marL="609600" indent="-609600" eaLnBrk="1" hangingPunct="1">
              <a:buClr>
                <a:srgbClr val="FFC000"/>
              </a:buClr>
              <a:buFontTx/>
              <a:buAutoNum type="arabicPeriod"/>
            </a:pPr>
            <a:r>
              <a:rPr lang="en-US" sz="3200" dirty="0" smtClean="0"/>
              <a:t>Full quotation of sentence(s) using quotation marks.</a:t>
            </a:r>
          </a:p>
          <a:p>
            <a:pPr marL="609600" indent="-609600" eaLnBrk="1" hangingPunct="1">
              <a:buClr>
                <a:srgbClr val="FFC000"/>
              </a:buClr>
              <a:buFontTx/>
              <a:buAutoNum type="arabicPeriod"/>
            </a:pPr>
            <a:r>
              <a:rPr lang="en-US" sz="3200" dirty="0" smtClean="0"/>
              <a:t>Partial quotation from the beginning of a sentence, from the middle, or from the end. </a:t>
            </a:r>
          </a:p>
          <a:p>
            <a:pPr marL="609600" indent="-609600" eaLnBrk="1" hangingPunct="1">
              <a:buClr>
                <a:srgbClr val="FFC000"/>
              </a:buClr>
              <a:buFontTx/>
              <a:buAutoNum type="arabicPeriod"/>
            </a:pPr>
            <a:r>
              <a:rPr lang="en-US" sz="3200" dirty="0" smtClean="0"/>
              <a:t>Block quotation of more than four lines using block quoting format.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62640712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839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Full Quotation With </a:t>
            </a:r>
            <a:br>
              <a:rPr lang="en-US" smtClean="0"/>
            </a:br>
            <a:r>
              <a:rPr lang="en-US" smtClean="0"/>
              <a:t>Quotation Marks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24000"/>
            <a:ext cx="7772400" cy="3581400"/>
          </a:xfrm>
        </p:spPr>
        <p:txBody>
          <a:bodyPr/>
          <a:lstStyle/>
          <a:p>
            <a:pPr eaLnBrk="1" hangingPunct="1"/>
            <a:r>
              <a:rPr lang="en-US" dirty="0" smtClean="0"/>
              <a:t>In </a:t>
            </a:r>
            <a:r>
              <a:rPr lang="en-US" u="sng" dirty="0" smtClean="0"/>
              <a:t>Morning in America,</a:t>
            </a:r>
            <a:r>
              <a:rPr lang="en-US" i="1" dirty="0" smtClean="0"/>
              <a:t> </a:t>
            </a:r>
            <a:r>
              <a:rPr lang="en-US" dirty="0" smtClean="0"/>
              <a:t>Gil Troy writes, “It was more helpful to think of ‘yuppie’ as…a shorthand usefully applied to some 1980s trends and attitudes that many indulged rather than as a mold for real people” (124).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589505404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Use Signal Words and Phrases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cs typeface="Times New Roman" pitchFamily="18" charset="0"/>
              </a:rPr>
              <a:t>Do not leave your quotes "naked." </a:t>
            </a:r>
            <a:r>
              <a:rPr lang="en-US" sz="2800" dirty="0" smtClean="0">
                <a:cs typeface="Times New Roman" pitchFamily="18" charset="0"/>
              </a:rPr>
              <a:t> </a:t>
            </a:r>
          </a:p>
          <a:p>
            <a:pPr eaLnBrk="1" hangingPunct="1"/>
            <a:r>
              <a:rPr lang="en-US" sz="2800" b="1" dirty="0" smtClean="0">
                <a:cs typeface="Times New Roman" pitchFamily="18" charset="0"/>
              </a:rPr>
              <a:t>NO: </a:t>
            </a:r>
            <a:r>
              <a:rPr lang="en-US" sz="2800" dirty="0" smtClean="0">
                <a:cs typeface="Times New Roman" pitchFamily="18" charset="0"/>
              </a:rPr>
              <a:t>After June's humiliating piano recital, Waverly adds insult to injury. "You aren't a genius like me" (Tan 151).</a:t>
            </a:r>
          </a:p>
          <a:p>
            <a:pPr eaLnBrk="1" hangingPunct="1"/>
            <a:r>
              <a:rPr lang="en-US" sz="2800" dirty="0" smtClean="0">
                <a:cs typeface="Times New Roman" pitchFamily="18" charset="0"/>
              </a:rPr>
              <a:t> </a:t>
            </a:r>
          </a:p>
          <a:p>
            <a:pPr eaLnBrk="1" hangingPunct="1"/>
            <a:r>
              <a:rPr lang="en-US" sz="2800" b="1" dirty="0" smtClean="0">
                <a:cs typeface="Times New Roman" pitchFamily="18" charset="0"/>
              </a:rPr>
              <a:t>YES:</a:t>
            </a:r>
            <a:r>
              <a:rPr lang="en-US" sz="2800" dirty="0" smtClean="0">
                <a:cs typeface="Times New Roman" pitchFamily="18" charset="0"/>
              </a:rPr>
              <a:t> After June's humiliating piano recital, Waverly adds insult to injury by declaring, "You aren't a genius like me" (Tan 151). 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58232866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79248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Possible Signal Words/Phrases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295400"/>
            <a:ext cx="82296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According to (The Author) ,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 (The Author) goes on to explain,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Characterized by (The Author) , the society is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 one critic points out,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(The Author) believes that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(The Author) claims that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 the words of (The Author) , "..."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Other verbs: acknowledges, admits, agrees, argues, comments, compares, declares, demonstrates, disputes, emphasizes, illustrates, implies, notes, observes, points out, refutes, reports, states, suggests,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45485268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1960" y="304800"/>
            <a:ext cx="86868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Partial Quotation With </a:t>
            </a:r>
            <a:br>
              <a:rPr lang="en-US" dirty="0" smtClean="0"/>
            </a:br>
            <a:r>
              <a:rPr lang="en-US" dirty="0" smtClean="0"/>
              <a:t>Quotation Marks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7640" y="1569720"/>
            <a:ext cx="7077075" cy="3581400"/>
          </a:xfrm>
        </p:spPr>
        <p:txBody>
          <a:bodyPr/>
          <a:lstStyle/>
          <a:p>
            <a:pPr eaLnBrk="1" hangingPunct="1"/>
            <a:r>
              <a:rPr lang="en-US" smtClean="0"/>
              <a:t>While the media created the idea that yuppies were everywhere, actually “this media illusion had little grounding in demographic realities” (Troy 124).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319772796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7696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What is the QUO-PAR-PUNC Rule?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447800"/>
            <a:ext cx="8382000" cy="4114800"/>
          </a:xfrm>
        </p:spPr>
        <p:txBody>
          <a:bodyPr>
            <a:normAutofit lnSpcReduction="10000"/>
          </a:bodyPr>
          <a:lstStyle/>
          <a:p>
            <a:pPr marL="57150" indent="-5715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Times New Roman" pitchFamily="18" charset="0"/>
              </a:rPr>
              <a:t>Quotation marks-Parentheses-Punctuation.  Within the parentheses, you usually write the author's last name and the page number. </a:t>
            </a:r>
          </a:p>
          <a:p>
            <a:pPr marL="57150" indent="-57150"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>
                <a:cs typeface="Times New Roman" pitchFamily="18" charset="0"/>
              </a:rPr>
              <a:t>NO:</a:t>
            </a:r>
            <a:r>
              <a:rPr lang="en-US" sz="2800" dirty="0" smtClean="0">
                <a:cs typeface="Times New Roman" pitchFamily="18" charset="0"/>
              </a:rPr>
              <a:t> When Waverly accuses her mother of showing off, </a:t>
            </a:r>
            <a:r>
              <a:rPr lang="en-US" sz="2800" dirty="0" err="1" smtClean="0">
                <a:cs typeface="Times New Roman" pitchFamily="18" charset="0"/>
              </a:rPr>
              <a:t>Lindo's</a:t>
            </a:r>
            <a:r>
              <a:rPr lang="en-US" sz="2800" dirty="0" smtClean="0">
                <a:cs typeface="Times New Roman" pitchFamily="18" charset="0"/>
              </a:rPr>
              <a:t> eyes turn "into dangerous black slits. She ha[s] no words for [Waverly], just sharp silence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. (Tan 102)"</a:t>
            </a:r>
          </a:p>
          <a:p>
            <a:pPr marL="57150" indent="-5715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Times New Roman" pitchFamily="18" charset="0"/>
              </a:rPr>
              <a:t> </a:t>
            </a:r>
            <a:r>
              <a:rPr lang="en-US" sz="2800" b="1" dirty="0" smtClean="0">
                <a:cs typeface="Times New Roman" pitchFamily="18" charset="0"/>
              </a:rPr>
              <a:t>YES:</a:t>
            </a:r>
            <a:r>
              <a:rPr lang="en-US" sz="2800" dirty="0" smtClean="0">
                <a:cs typeface="Times New Roman" pitchFamily="18" charset="0"/>
              </a:rPr>
              <a:t> When Waverly accuses her mother of showing off, </a:t>
            </a:r>
            <a:r>
              <a:rPr lang="en-US" sz="2800" dirty="0" err="1" smtClean="0">
                <a:cs typeface="Times New Roman" pitchFamily="18" charset="0"/>
              </a:rPr>
              <a:t>Lindo's</a:t>
            </a:r>
            <a:r>
              <a:rPr lang="en-US" sz="2800" dirty="0" smtClean="0">
                <a:cs typeface="Times New Roman" pitchFamily="18" charset="0"/>
              </a:rPr>
              <a:t> eyes turn "into dangerous black slits. She ha[s] no words for [Waverly], just sharp silence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" (Tan 102). 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581400" y="6324599"/>
            <a:ext cx="5562600" cy="457201"/>
          </a:xfrm>
        </p:spPr>
        <p:txBody>
          <a:bodyPr/>
          <a:lstStyle/>
          <a:p>
            <a:r>
              <a:rPr lang="en-US" cap="none" dirty="0" smtClean="0"/>
              <a:t>"Avoiding Plagiarism: Quoting and Paraphrasing. University of Wisconsin, 11 Dec. 2011. Web. 26 Feb. 2012. &lt;Http://Writing.Wisc.Edu/Handbook/Qpa_paraphrase.Html&gt;.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44556409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298</TotalTime>
  <Words>629</Words>
  <Application>Microsoft Office PowerPoint</Application>
  <PresentationFormat>On-screen Show (4:3)</PresentationFormat>
  <Paragraphs>61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 Pop</vt:lpstr>
      <vt:lpstr>Understanding How to Use Quotations in  Your Research Paper</vt:lpstr>
      <vt:lpstr>When do I use quotations?</vt:lpstr>
      <vt:lpstr>What are the quotation options?</vt:lpstr>
      <vt:lpstr>Full Quotation With  Quotation Marks</vt:lpstr>
      <vt:lpstr>Use Signal Words and Phrases</vt:lpstr>
      <vt:lpstr>Possible Signal Words/Phrases</vt:lpstr>
      <vt:lpstr>Partial Quotation With  Quotation Marks</vt:lpstr>
      <vt:lpstr>What is the QUO-PAR-PUNC Rule?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How to Use Quotations in  Your Research Paper</dc:title>
  <dc:creator>Denise</dc:creator>
  <cp:lastModifiedBy>Denise</cp:lastModifiedBy>
  <cp:revision>7</cp:revision>
  <dcterms:created xsi:type="dcterms:W3CDTF">2012-02-26T12:51:05Z</dcterms:created>
  <dcterms:modified xsi:type="dcterms:W3CDTF">2012-02-28T09:54:47Z</dcterms:modified>
</cp:coreProperties>
</file>